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259" r:id="rId5"/>
    <p:sldId id="1716" r:id="rId6"/>
    <p:sldId id="1718" r:id="rId7"/>
    <p:sldId id="1660" r:id="rId8"/>
    <p:sldId id="1719" r:id="rId9"/>
    <p:sldId id="1635" r:id="rId10"/>
    <p:sldId id="1720" r:id="rId11"/>
    <p:sldId id="1721" r:id="rId12"/>
    <p:sldId id="1722" r:id="rId13"/>
    <p:sldId id="1529" r:id="rId14"/>
    <p:sldId id="1725" r:id="rId15"/>
    <p:sldId id="1726" r:id="rId16"/>
    <p:sldId id="1727" r:id="rId17"/>
    <p:sldId id="1717" r:id="rId18"/>
    <p:sldId id="1532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259"/>
            <p14:sldId id="1716"/>
            <p14:sldId id="1718"/>
            <p14:sldId id="1660"/>
            <p14:sldId id="1719"/>
            <p14:sldId id="1635"/>
            <p14:sldId id="1720"/>
            <p14:sldId id="1721"/>
            <p14:sldId id="1722"/>
            <p14:sldId id="1529"/>
            <p14:sldId id="1725"/>
            <p14:sldId id="1726"/>
            <p14:sldId id="1727"/>
            <p14:sldId id="171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5FF"/>
    <a:srgbClr val="1A1A1A"/>
    <a:srgbClr val="FFFFFF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7DFCBD-E09A-4B35-8E49-305F271600EE}" v="42" dt="2018-05-14T19:56:26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4" autoAdjust="0"/>
    <p:restoredTop sz="92109" autoAdjust="0"/>
  </p:normalViewPr>
  <p:slideViewPr>
    <p:cSldViewPr snapToGrid="0">
      <p:cViewPr varScale="1">
        <p:scale>
          <a:sx n="83" d="100"/>
          <a:sy n="83" d="100"/>
        </p:scale>
        <p:origin x="34" y="45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6/30/2018 12:19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5D2C5-ED9D-42DE-94D7-5DFDAB632D1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6/30/2018 12:19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09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9729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4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6/30/2018 7:37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6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6/30/2018 12:19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0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2227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8057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12:19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8812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8FF87-0911-4D32-B08A-1F722E6279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" y="0"/>
            <a:ext cx="1215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1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645" r:id="rId14"/>
    <p:sldLayoutId id="2147484646" r:id="rId15"/>
    <p:sldLayoutId id="2147484647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648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xaml.com/" TargetMode="External"/><Relationship Id="rId7" Type="http://schemas.openxmlformats.org/officeDocument/2006/relationships/hyperlink" Target="https://docs.microsoft.com/pt-br/xamarin/xamarin-forms/xaml/xaml-basi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lorempixel.com/" TargetMode="External"/><Relationship Id="rId5" Type="http://schemas.openxmlformats.org/officeDocument/2006/relationships/hyperlink" Target="https://developer.android.com/studio/run/emulator" TargetMode="External"/><Relationship Id="rId4" Type="http://schemas.openxmlformats.org/officeDocument/2006/relationships/hyperlink" Target="https://visualstudio.microsof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caxiq/Layou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carloshenriquerg@gmail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7BE412-C9E6-4A8A-B6EB-7DB3EC4A383C}"/>
              </a:ext>
            </a:extLst>
          </p:cNvPr>
          <p:cNvSpPr txBox="1"/>
          <p:nvPr/>
        </p:nvSpPr>
        <p:spPr>
          <a:xfrm>
            <a:off x="2020124" y="3596989"/>
            <a:ext cx="2981378" cy="7328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/>
              </a:rPr>
              <a:t>Belo Horizonte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02451F-788B-4A2E-821F-41038824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2" y="5613401"/>
            <a:ext cx="1086524" cy="1086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41C836-5CFB-4367-9D54-A451A7C9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441" y="96877"/>
            <a:ext cx="1126927" cy="5296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213526-0EAE-40A3-9C85-C2A19812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60" y="5681135"/>
            <a:ext cx="1502106" cy="5432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B7C97E-2B7A-4B44-8CE0-783ADE63A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94" y="6347334"/>
            <a:ext cx="1627064" cy="4203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FB15C3-101D-40B0-9B77-B533509BB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490" y="5648533"/>
            <a:ext cx="1510036" cy="5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19AF32-6E6B-4D18-BE67-F3234449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Replicando layout do Facebook Web Mobile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Layout Facebook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24499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tipo de navegação utilizada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Definir layout primário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Definir layouts secundários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controles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itens para criação de componente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F40FA-2186-461D-9431-61037EFD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31" y="264017"/>
            <a:ext cx="3584169" cy="637504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68C932-8512-41ED-BD96-CF9EFCBB3160}"/>
              </a:ext>
            </a:extLst>
          </p:cNvPr>
          <p:cNvSpPr/>
          <p:nvPr/>
        </p:nvSpPr>
        <p:spPr bwMode="auto">
          <a:xfrm>
            <a:off x="6896456" y="111095"/>
            <a:ext cx="4119073" cy="78621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FF73D65-6698-46C4-B09B-18B376761B76}"/>
              </a:ext>
            </a:extLst>
          </p:cNvPr>
          <p:cNvSpPr/>
          <p:nvPr/>
        </p:nvSpPr>
        <p:spPr bwMode="auto">
          <a:xfrm>
            <a:off x="6896456" y="642816"/>
            <a:ext cx="4119073" cy="6149165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9987961-4D60-4770-B0E4-8C9D894C3A21}"/>
              </a:ext>
            </a:extLst>
          </p:cNvPr>
          <p:cNvSpPr/>
          <p:nvPr/>
        </p:nvSpPr>
        <p:spPr bwMode="auto">
          <a:xfrm>
            <a:off x="6896456" y="734199"/>
            <a:ext cx="4119073" cy="127406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289C99-F697-4498-8014-645343F7A3AD}"/>
              </a:ext>
            </a:extLst>
          </p:cNvPr>
          <p:cNvSpPr/>
          <p:nvPr/>
        </p:nvSpPr>
        <p:spPr bwMode="auto">
          <a:xfrm>
            <a:off x="6896456" y="1898009"/>
            <a:ext cx="4119073" cy="140921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257CE4-ECDC-4DA4-A90A-EDB43DBA453C}"/>
              </a:ext>
            </a:extLst>
          </p:cNvPr>
          <p:cNvSpPr/>
          <p:nvPr/>
        </p:nvSpPr>
        <p:spPr bwMode="auto">
          <a:xfrm>
            <a:off x="6896456" y="3115376"/>
            <a:ext cx="4119073" cy="3676605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5CE6E0-EDA3-454B-A728-2122E2B6D8B9}"/>
              </a:ext>
            </a:extLst>
          </p:cNvPr>
          <p:cNvSpPr/>
          <p:nvPr/>
        </p:nvSpPr>
        <p:spPr bwMode="auto">
          <a:xfrm>
            <a:off x="7304243" y="3184685"/>
            <a:ext cx="1164640" cy="326330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BE2BB9-76D9-4F4A-B441-2BEDA3E80512}"/>
              </a:ext>
            </a:extLst>
          </p:cNvPr>
          <p:cNvSpPr/>
          <p:nvPr/>
        </p:nvSpPr>
        <p:spPr bwMode="auto">
          <a:xfrm>
            <a:off x="7041735" y="3696631"/>
            <a:ext cx="3679165" cy="161885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3B3FC26-4B81-439D-A98A-A8FD4FC633D5}"/>
              </a:ext>
            </a:extLst>
          </p:cNvPr>
          <p:cNvSpPr/>
          <p:nvPr/>
        </p:nvSpPr>
        <p:spPr bwMode="auto">
          <a:xfrm>
            <a:off x="7136731" y="3210826"/>
            <a:ext cx="607450" cy="56402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2907F2-2550-4F19-82B9-19A92550F481}"/>
              </a:ext>
            </a:extLst>
          </p:cNvPr>
          <p:cNvSpPr/>
          <p:nvPr/>
        </p:nvSpPr>
        <p:spPr bwMode="auto">
          <a:xfrm>
            <a:off x="7041735" y="3250825"/>
            <a:ext cx="3679165" cy="2714139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9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animBg="1"/>
      <p:bldP spid="2" grpId="1" uiExpand="1" animBg="1"/>
      <p:bldP spid="7" grpId="0" uiExpand="1" animBg="1"/>
      <p:bldP spid="7" grpId="1" uiExpand="1" animBg="1"/>
      <p:bldP spid="9" grpId="0" uiExpand="1" animBg="1"/>
      <p:bldP spid="9" grpId="1" uiExpand="1" animBg="1"/>
      <p:bldP spid="11" grpId="0" uiExpand="1" animBg="1"/>
      <p:bldP spid="11" grpId="1" uiExpand="1" animBg="1"/>
      <p:bldP spid="12" grpId="0" uiExpand="1" animBg="1"/>
      <p:bldP spid="12" grpId="1" uiExpan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layout de Facebook no </a:t>
            </a:r>
            <a:r>
              <a:rPr lang="en-US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Ferramentas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153486"/>
            <a:ext cx="11018520" cy="5601533"/>
          </a:xfrm>
        </p:spPr>
        <p:txBody>
          <a:bodyPr/>
          <a:lstStyle/>
          <a:p>
            <a:r>
              <a:rPr lang="en-US" dirty="0" err="1"/>
              <a:t>LiveXAML</a:t>
            </a:r>
            <a:br>
              <a:rPr lang="en-US" dirty="0"/>
            </a:br>
            <a:r>
              <a:rPr lang="en-US" dirty="0">
                <a:hlinkClick r:id="rId3"/>
              </a:rPr>
              <a:t>https://www.livexaml.com/</a:t>
            </a:r>
            <a:endParaRPr lang="en-US" dirty="0"/>
          </a:p>
          <a:p>
            <a:r>
              <a:rPr lang="en-US" dirty="0"/>
              <a:t>Visual Studio Community 2017 – 15.7.3</a:t>
            </a:r>
            <a:br>
              <a:rPr lang="en-US" dirty="0"/>
            </a:br>
            <a:r>
              <a:rPr lang="en-US" dirty="0">
                <a:hlinkClick r:id="rId4"/>
              </a:rPr>
              <a:t>https://visualstudio.microsoft.com</a:t>
            </a:r>
          </a:p>
          <a:p>
            <a:r>
              <a:rPr lang="en-US" dirty="0"/>
              <a:t>Android Studio Emulator</a:t>
            </a:r>
            <a:br>
              <a:rPr lang="en-US" dirty="0"/>
            </a:br>
            <a:r>
              <a:rPr lang="en-US" dirty="0">
                <a:hlinkClick r:id="rId5"/>
              </a:rPr>
              <a:t>https://developer.android.com/studio/run/emulator</a:t>
            </a:r>
            <a:endParaRPr lang="en-US" dirty="0"/>
          </a:p>
          <a:p>
            <a:r>
              <a:rPr lang="en-US" dirty="0"/>
              <a:t>Google Chrome</a:t>
            </a:r>
          </a:p>
          <a:p>
            <a:r>
              <a:rPr lang="pt-BR" dirty="0" err="1"/>
              <a:t>Lorem</a:t>
            </a:r>
            <a:r>
              <a:rPr lang="pt-BR" dirty="0"/>
              <a:t> Pixel</a:t>
            </a:r>
            <a:br>
              <a:rPr lang="pt-BR" dirty="0"/>
            </a:br>
            <a:r>
              <a:rPr lang="pt-BR" dirty="0">
                <a:hlinkClick r:id="rId6"/>
              </a:rPr>
              <a:t>http://lorempixel.com</a:t>
            </a:r>
            <a:endParaRPr lang="pt-BR" dirty="0"/>
          </a:p>
          <a:p>
            <a:r>
              <a:rPr lang="pt-BR" dirty="0" err="1"/>
              <a:t>Xaml</a:t>
            </a:r>
            <a:br>
              <a:rPr lang="en-US" dirty="0"/>
            </a:br>
            <a:r>
              <a:rPr lang="en-US" dirty="0">
                <a:hlinkClick r:id="rId7"/>
              </a:rPr>
              <a:t>https://docs.microsoft.com/pt-br/xamarin/xamarin-forms/xaml/xaml-basics/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79648"/>
            <a:ext cx="4161981" cy="553998"/>
          </a:xfrm>
        </p:spPr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83154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https://github.com/cacaxiq/Layout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carloshenriquerg@gmail.com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chrochagabriel</a:t>
            </a:r>
            <a:endParaRPr lang="en-US" dirty="0"/>
          </a:p>
          <a:p>
            <a:r>
              <a:rPr lang="pt-BR" dirty="0"/>
              <a:t>www.linkedin.com/in/carlos-henrique-rocha-gabriel-0ba31328</a:t>
            </a:r>
            <a:endParaRPr lang="en-US" dirty="0"/>
          </a:p>
          <a:p>
            <a:endParaRPr lang="en-US" dirty="0"/>
          </a:p>
          <a:p>
            <a:r>
              <a:rPr lang="en-US" dirty="0"/>
              <a:t>+55 31 985423925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854A1D-4E87-4AD4-A40B-A13D702F3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150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/>
          <a:lstStyle/>
          <a:p>
            <a:r>
              <a:rPr lang="en-US" dirty="0"/>
              <a:t>Carlos Henrique Rocha Gabriel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092881"/>
          </a:xfrm>
        </p:spPr>
        <p:txBody>
          <a:bodyPr/>
          <a:lstStyle/>
          <a:p>
            <a:r>
              <a:rPr lang="pt-BR" dirty="0"/>
              <a:t>Pai</a:t>
            </a:r>
            <a:r>
              <a:rPr lang="en-US" dirty="0"/>
              <a:t>, </a:t>
            </a:r>
            <a:r>
              <a:rPr lang="pt-BR" dirty="0"/>
              <a:t>marido</a:t>
            </a:r>
            <a:r>
              <a:rPr lang="en-US" dirty="0"/>
              <a:t>, </a:t>
            </a:r>
            <a:r>
              <a:rPr lang="pt-BR" dirty="0"/>
              <a:t>desenvolvedor</a:t>
            </a:r>
            <a:r>
              <a:rPr lang="en-US" dirty="0"/>
              <a:t> e gamer.</a:t>
            </a:r>
          </a:p>
          <a:p>
            <a:endParaRPr lang="en-US" dirty="0"/>
          </a:p>
          <a:p>
            <a:r>
              <a:rPr lang="en-US" dirty="0"/>
              <a:t>https://github.com/cacaxiq</a:t>
            </a:r>
          </a:p>
          <a:p>
            <a:r>
              <a:rPr lang="en-US" dirty="0"/>
              <a:t>https://www.facebook.com/carloshenrique.rochagabriel</a:t>
            </a:r>
          </a:p>
          <a:p>
            <a:r>
              <a:rPr lang="en-US" dirty="0"/>
              <a:t>https://twitter.com/chrochagabriel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11F8BAAD-85D2-4258-9CFB-67956E36B4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14" r="1414"/>
          <a:stretch>
            <a:fillRect/>
          </a:stretch>
        </p:blipFill>
        <p:spPr/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7BDF86F-A29F-4373-B138-338CD8D91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912" y="4668400"/>
            <a:ext cx="1913137" cy="19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layouts com Xamarin Forms</a:t>
            </a:r>
          </a:p>
        </p:txBody>
      </p:sp>
    </p:spTree>
    <p:extLst>
      <p:ext uri="{BB962C8B-B14F-4D97-AF65-F5344CB8AC3E}">
        <p14:creationId xmlns:p14="http://schemas.microsoft.com/office/powerpoint/2010/main" val="17414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DD1868-0B5A-49C8-ACEC-758933BCD15D}"/>
              </a:ext>
            </a:extLst>
          </p:cNvPr>
          <p:cNvSpPr/>
          <p:nvPr/>
        </p:nvSpPr>
        <p:spPr bwMode="auto">
          <a:xfrm>
            <a:off x="370781" y="1139780"/>
            <a:ext cx="11453483" cy="51579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436BDB-BBDE-49D7-81BF-4F7FBF0853C2}"/>
              </a:ext>
            </a:extLst>
          </p:cNvPr>
          <p:cNvSpPr/>
          <p:nvPr/>
        </p:nvSpPr>
        <p:spPr bwMode="auto">
          <a:xfrm>
            <a:off x="478499" y="4181211"/>
            <a:ext cx="11238046" cy="20312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A535DA3-7C07-4531-AE44-2392161A67A7}"/>
              </a:ext>
            </a:extLst>
          </p:cNvPr>
          <p:cNvSpPr/>
          <p:nvPr/>
        </p:nvSpPr>
        <p:spPr bwMode="auto">
          <a:xfrm>
            <a:off x="8027176" y="1235487"/>
            <a:ext cx="3689369" cy="285298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3F46F0-5FF9-44B4-9100-FDB26C799338}"/>
              </a:ext>
            </a:extLst>
          </p:cNvPr>
          <p:cNvSpPr txBox="1"/>
          <p:nvPr/>
        </p:nvSpPr>
        <p:spPr>
          <a:xfrm>
            <a:off x="4052337" y="4981379"/>
            <a:ext cx="409036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Código compartilhado C#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CED82D-8960-4460-8B46-DA475A9287D5}"/>
              </a:ext>
            </a:extLst>
          </p:cNvPr>
          <p:cNvSpPr txBox="1"/>
          <p:nvPr/>
        </p:nvSpPr>
        <p:spPr>
          <a:xfrm>
            <a:off x="9201111" y="2238502"/>
            <a:ext cx="134149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B44A055-D30A-45F1-B565-088C680071F1}"/>
              </a:ext>
            </a:extLst>
          </p:cNvPr>
          <p:cNvGrpSpPr/>
          <p:nvPr/>
        </p:nvGrpSpPr>
        <p:grpSpPr>
          <a:xfrm>
            <a:off x="8790295" y="3395843"/>
            <a:ext cx="2278661" cy="1695641"/>
            <a:chOff x="8790295" y="3395843"/>
            <a:chExt cx="2278661" cy="1695641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3799DC9-0C4F-4C62-8EED-889CFD5A330A}"/>
                </a:ext>
              </a:extLst>
            </p:cNvPr>
            <p:cNvSpPr/>
            <p:nvPr/>
          </p:nvSpPr>
          <p:spPr bwMode="auto">
            <a:xfrm>
              <a:off x="8790295" y="3395843"/>
              <a:ext cx="2278661" cy="169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9638FE1-94F3-4283-BB87-4ACF1F385D7F}"/>
                </a:ext>
              </a:extLst>
            </p:cNvPr>
            <p:cNvSpPr txBox="1"/>
            <p:nvPr/>
          </p:nvSpPr>
          <p:spPr>
            <a:xfrm>
              <a:off x="9235099" y="3812776"/>
              <a:ext cx="138905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Interface</a:t>
              </a: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gráfica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2B3C612-077F-4C58-9E4D-C40E04FB1B85}"/>
              </a:ext>
            </a:extLst>
          </p:cNvPr>
          <p:cNvGrpSpPr/>
          <p:nvPr/>
        </p:nvGrpSpPr>
        <p:grpSpPr>
          <a:xfrm>
            <a:off x="478500" y="1242898"/>
            <a:ext cx="1620000" cy="3192615"/>
            <a:chOff x="478499" y="1242898"/>
            <a:chExt cx="2278661" cy="319261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A43644E-C01A-4FAB-82B8-8B43FDD4F560}"/>
                </a:ext>
              </a:extLst>
            </p:cNvPr>
            <p:cNvSpPr/>
            <p:nvPr/>
          </p:nvSpPr>
          <p:spPr bwMode="auto">
            <a:xfrm>
              <a:off x="478499" y="1242898"/>
              <a:ext cx="2278661" cy="28529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E1F2173-C897-476D-B8D2-8C9C74724031}"/>
                </a:ext>
              </a:extLst>
            </p:cNvPr>
            <p:cNvSpPr txBox="1"/>
            <p:nvPr/>
          </p:nvSpPr>
          <p:spPr>
            <a:xfrm>
              <a:off x="622342" y="2238502"/>
              <a:ext cx="199160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iOS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9C050F8-0BD2-4AA8-BA47-B6CE6352C3FD}"/>
                </a:ext>
              </a:extLst>
            </p:cNvPr>
            <p:cNvGrpSpPr/>
            <p:nvPr/>
          </p:nvGrpSpPr>
          <p:grpSpPr>
            <a:xfrm>
              <a:off x="1204687" y="3344452"/>
              <a:ext cx="1489653" cy="708177"/>
              <a:chOff x="8551224" y="3395843"/>
              <a:chExt cx="2517741" cy="1695641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2EE735C-FAF2-47F2-A300-41DDCAFD8DA2}"/>
                  </a:ext>
                </a:extLst>
              </p:cNvPr>
              <p:cNvSpPr/>
              <p:nvPr/>
            </p:nvSpPr>
            <p:spPr bwMode="auto">
              <a:xfrm>
                <a:off x="8551224" y="3395843"/>
                <a:ext cx="2517741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54FCC13-4CCE-48CB-9C0D-0D96BE86B3DB}"/>
                  </a:ext>
                </a:extLst>
              </p:cNvPr>
              <p:cNvSpPr txBox="1"/>
              <p:nvPr/>
            </p:nvSpPr>
            <p:spPr>
              <a:xfrm>
                <a:off x="8551224" y="3506731"/>
                <a:ext cx="2517739" cy="147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30" name="Seta: de Cima para Baixo 29">
              <a:extLst>
                <a:ext uri="{FF2B5EF4-FFF2-40B4-BE49-F238E27FC236}">
                  <a16:creationId xmlns:a16="http://schemas.microsoft.com/office/drawing/2014/main" id="{4487C1AC-E156-4152-AE24-844411B359E8}"/>
                </a:ext>
              </a:extLst>
            </p:cNvPr>
            <p:cNvSpPr/>
            <p:nvPr/>
          </p:nvSpPr>
          <p:spPr bwMode="auto">
            <a:xfrm>
              <a:off x="588263" y="3834167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92D0A5A-3C9D-47FC-9BFA-D17F6B045302}"/>
              </a:ext>
            </a:extLst>
          </p:cNvPr>
          <p:cNvGrpSpPr/>
          <p:nvPr/>
        </p:nvGrpSpPr>
        <p:grpSpPr>
          <a:xfrm>
            <a:off x="2266365" y="1242898"/>
            <a:ext cx="1620000" cy="3196321"/>
            <a:chOff x="2864878" y="1235487"/>
            <a:chExt cx="2278661" cy="319632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7D93A44-0BD2-40C4-8BC4-01E2810E5F99}"/>
                </a:ext>
              </a:extLst>
            </p:cNvPr>
            <p:cNvSpPr/>
            <p:nvPr/>
          </p:nvSpPr>
          <p:spPr bwMode="auto">
            <a:xfrm>
              <a:off x="2864878" y="1235487"/>
              <a:ext cx="2278661" cy="285298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EEE2297-8459-48A4-8D4D-12D250266615}"/>
                </a:ext>
              </a:extLst>
            </p:cNvPr>
            <p:cNvSpPr txBox="1"/>
            <p:nvPr/>
          </p:nvSpPr>
          <p:spPr>
            <a:xfrm>
              <a:off x="2864878" y="2229609"/>
              <a:ext cx="227866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Android</a:t>
              </a: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78F1A373-2715-4A9B-A5F9-F3D95AD3BC45}"/>
                </a:ext>
              </a:extLst>
            </p:cNvPr>
            <p:cNvGrpSpPr/>
            <p:nvPr/>
          </p:nvGrpSpPr>
          <p:grpSpPr>
            <a:xfrm>
              <a:off x="3639329" y="3341751"/>
              <a:ext cx="1460299" cy="708177"/>
              <a:chOff x="8600829" y="3395843"/>
              <a:chExt cx="2468127" cy="1695641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BDF17F55-C166-4F60-A142-8049ED2E1BBF}"/>
                  </a:ext>
                </a:extLst>
              </p:cNvPr>
              <p:cNvSpPr/>
              <p:nvPr/>
            </p:nvSpPr>
            <p:spPr bwMode="auto">
              <a:xfrm>
                <a:off x="8600829" y="3395843"/>
                <a:ext cx="2468127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FED6338-7E0B-4432-B826-996ACF286AEF}"/>
                  </a:ext>
                </a:extLst>
              </p:cNvPr>
              <p:cNvSpPr txBox="1"/>
              <p:nvPr/>
            </p:nvSpPr>
            <p:spPr>
              <a:xfrm>
                <a:off x="8653292" y="3506729"/>
                <a:ext cx="2415664" cy="1473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31" name="Seta: de Cima para Baixo 30">
              <a:extLst>
                <a:ext uri="{FF2B5EF4-FFF2-40B4-BE49-F238E27FC236}">
                  <a16:creationId xmlns:a16="http://schemas.microsoft.com/office/drawing/2014/main" id="{9B7331CC-64C8-48B6-972F-D5DFD8D34105}"/>
                </a:ext>
              </a:extLst>
            </p:cNvPr>
            <p:cNvSpPr/>
            <p:nvPr/>
          </p:nvSpPr>
          <p:spPr bwMode="auto">
            <a:xfrm>
              <a:off x="2974642" y="3830462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1BD8BF9-28DA-4DD9-B4E4-6A4A27E5715C}"/>
              </a:ext>
            </a:extLst>
          </p:cNvPr>
          <p:cNvGrpSpPr/>
          <p:nvPr/>
        </p:nvGrpSpPr>
        <p:grpSpPr>
          <a:xfrm>
            <a:off x="4052337" y="1234005"/>
            <a:ext cx="1620002" cy="2852982"/>
            <a:chOff x="5251257" y="1235487"/>
            <a:chExt cx="1620002" cy="285298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461482E-3891-4D05-AADD-384CB6B13523}"/>
                </a:ext>
              </a:extLst>
            </p:cNvPr>
            <p:cNvSpPr/>
            <p:nvPr/>
          </p:nvSpPr>
          <p:spPr bwMode="auto">
            <a:xfrm>
              <a:off x="5251258" y="1235487"/>
              <a:ext cx="1620001" cy="28529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F9493CE-2E3A-46AE-80DD-C88367FB67F4}"/>
                </a:ext>
              </a:extLst>
            </p:cNvPr>
            <p:cNvSpPr txBox="1"/>
            <p:nvPr/>
          </p:nvSpPr>
          <p:spPr>
            <a:xfrm>
              <a:off x="5251257" y="2238502"/>
              <a:ext cx="16019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Mac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0BAD00E-EF47-49C0-9490-E8E22950CFE3}"/>
                </a:ext>
              </a:extLst>
            </p:cNvPr>
            <p:cNvGrpSpPr/>
            <p:nvPr/>
          </p:nvGrpSpPr>
          <p:grpSpPr>
            <a:xfrm>
              <a:off x="5752268" y="3341750"/>
              <a:ext cx="1087774" cy="708177"/>
              <a:chOff x="8482955" y="3395843"/>
              <a:chExt cx="2586001" cy="1695641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9C8CA741-7FEA-4386-B497-816251122439}"/>
                  </a:ext>
                </a:extLst>
              </p:cNvPr>
              <p:cNvSpPr/>
              <p:nvPr/>
            </p:nvSpPr>
            <p:spPr bwMode="auto">
              <a:xfrm>
                <a:off x="8482955" y="3395843"/>
                <a:ext cx="2586001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D8F1DBB-36F0-402E-A8C4-98DC7457088B}"/>
                  </a:ext>
                </a:extLst>
              </p:cNvPr>
              <p:cNvSpPr txBox="1"/>
              <p:nvPr/>
            </p:nvSpPr>
            <p:spPr>
              <a:xfrm>
                <a:off x="8598375" y="3561646"/>
                <a:ext cx="2355159" cy="147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</p:grpSp>
      <p:sp>
        <p:nvSpPr>
          <p:cNvPr id="32" name="Seta: de Cima para Baixo 31">
            <a:extLst>
              <a:ext uri="{FF2B5EF4-FFF2-40B4-BE49-F238E27FC236}">
                <a16:creationId xmlns:a16="http://schemas.microsoft.com/office/drawing/2014/main" id="{C58F52F2-D861-4B8B-824E-46282695550B}"/>
              </a:ext>
            </a:extLst>
          </p:cNvPr>
          <p:cNvSpPr/>
          <p:nvPr/>
        </p:nvSpPr>
        <p:spPr bwMode="auto">
          <a:xfrm>
            <a:off x="4131803" y="3808010"/>
            <a:ext cx="177072" cy="60134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Seta: de Cima para Baixo 32">
            <a:extLst>
              <a:ext uri="{FF2B5EF4-FFF2-40B4-BE49-F238E27FC236}">
                <a16:creationId xmlns:a16="http://schemas.microsoft.com/office/drawing/2014/main" id="{F5E5F363-7412-43B4-854F-30ADDEA3E1EF}"/>
              </a:ext>
            </a:extLst>
          </p:cNvPr>
          <p:cNvSpPr/>
          <p:nvPr/>
        </p:nvSpPr>
        <p:spPr bwMode="auto">
          <a:xfrm>
            <a:off x="8142939" y="3837873"/>
            <a:ext cx="249066" cy="60134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D313130-9F5D-481C-B23A-A04B734B03FC}"/>
              </a:ext>
            </a:extLst>
          </p:cNvPr>
          <p:cNvGrpSpPr/>
          <p:nvPr/>
        </p:nvGrpSpPr>
        <p:grpSpPr>
          <a:xfrm>
            <a:off x="5830746" y="1243849"/>
            <a:ext cx="1620000" cy="3196321"/>
            <a:chOff x="2864878" y="1235487"/>
            <a:chExt cx="2278661" cy="3196321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FAD0FB06-0036-474D-8584-F1B47F087B92}"/>
                </a:ext>
              </a:extLst>
            </p:cNvPr>
            <p:cNvSpPr/>
            <p:nvPr/>
          </p:nvSpPr>
          <p:spPr bwMode="auto">
            <a:xfrm>
              <a:off x="2864878" y="1235487"/>
              <a:ext cx="2278661" cy="2852982"/>
            </a:xfrm>
            <a:prstGeom prst="rect">
              <a:avLst/>
            </a:prstGeom>
            <a:solidFill>
              <a:srgbClr val="C8C5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61E688D3-F209-40E8-A3E8-86C646AA0961}"/>
                </a:ext>
              </a:extLst>
            </p:cNvPr>
            <p:cNvSpPr txBox="1"/>
            <p:nvPr/>
          </p:nvSpPr>
          <p:spPr>
            <a:xfrm>
              <a:off x="2864878" y="2229609"/>
              <a:ext cx="227866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UWP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9B21CD98-7F5A-4C27-920F-EAB72C9E44BB}"/>
                </a:ext>
              </a:extLst>
            </p:cNvPr>
            <p:cNvGrpSpPr/>
            <p:nvPr/>
          </p:nvGrpSpPr>
          <p:grpSpPr>
            <a:xfrm>
              <a:off x="3639329" y="3341751"/>
              <a:ext cx="1460299" cy="708177"/>
              <a:chOff x="8600829" y="3395843"/>
              <a:chExt cx="2468127" cy="1695641"/>
            </a:xfrm>
          </p:grpSpPr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3DDDB4E3-4862-40B0-B360-4DD9CF0F7780}"/>
                  </a:ext>
                </a:extLst>
              </p:cNvPr>
              <p:cNvSpPr/>
              <p:nvPr/>
            </p:nvSpPr>
            <p:spPr bwMode="auto">
              <a:xfrm>
                <a:off x="8600829" y="3395843"/>
                <a:ext cx="2468127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A69E6E2-AA51-47C6-B2EC-E61058B539D0}"/>
                  </a:ext>
                </a:extLst>
              </p:cNvPr>
              <p:cNvSpPr txBox="1"/>
              <p:nvPr/>
            </p:nvSpPr>
            <p:spPr>
              <a:xfrm>
                <a:off x="8653292" y="3506729"/>
                <a:ext cx="2415664" cy="1473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42" name="Seta: de Cima para Baixo 41">
              <a:extLst>
                <a:ext uri="{FF2B5EF4-FFF2-40B4-BE49-F238E27FC236}">
                  <a16:creationId xmlns:a16="http://schemas.microsoft.com/office/drawing/2014/main" id="{07FFD8ED-E915-4324-BAED-7A668030D6BE}"/>
                </a:ext>
              </a:extLst>
            </p:cNvPr>
            <p:cNvSpPr/>
            <p:nvPr/>
          </p:nvSpPr>
          <p:spPr bwMode="auto">
            <a:xfrm>
              <a:off x="2974642" y="3830462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1283" y="401358"/>
            <a:ext cx="11018520" cy="553998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de Layout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E36EE2-8C48-41DF-AC1A-E350A475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4" y="2153813"/>
            <a:ext cx="10833197" cy="30119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B4F90A-1222-4EE3-8A1B-4C22B318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76" y="1221593"/>
            <a:ext cx="7806331" cy="51414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63D37B-FDC8-4A3D-9BC4-C49646F4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02" y="1221593"/>
            <a:ext cx="7536280" cy="45217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5A1C082-225D-4B3E-B720-85934368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002" y="1371593"/>
            <a:ext cx="7536280" cy="452176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FAC200-1B85-4632-B9AC-695423E0C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002" y="1521593"/>
            <a:ext cx="7536280" cy="452176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E334023-549E-4F11-9785-BCB44C48C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5002" y="1671593"/>
            <a:ext cx="7536280" cy="45217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0FF69D0-9E8C-4F9D-B236-248F819CF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5002" y="1821593"/>
            <a:ext cx="7536280" cy="452176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DEF10AB-B18F-429B-A8A6-59DC23CB8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002" y="1971593"/>
            <a:ext cx="7536280" cy="452176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9172EFC-1CAC-4403-95A5-C1FC44A01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5002" y="2121593"/>
            <a:ext cx="7536280" cy="452176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0B48387-A3D8-4941-B839-18EDF8AFA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670" y="1221593"/>
            <a:ext cx="8227612" cy="493656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7C4DC8D-EC6D-4484-8C5B-24590712FC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3670" y="1371593"/>
            <a:ext cx="8227612" cy="493656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F2EAD0E-4737-4632-A94B-8B09067621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3670" y="1521593"/>
            <a:ext cx="8227612" cy="49365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6F7B18D-1941-4D56-8915-B23D6EE1B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670" y="1671593"/>
            <a:ext cx="8227612" cy="49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6" presetClass="exit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6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60" presetID="3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0"/>
                            </p:stCondLst>
                            <p:childTnLst>
                              <p:par>
                                <p:cTn id="73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10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3000"/>
                            </p:stCondLst>
                            <p:childTnLst>
                              <p:par>
                                <p:cTn id="96" presetID="2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6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0"/>
                            </p:stCondLst>
                            <p:childTnLst>
                              <p:par>
                                <p:cTn id="139" presetID="16" presetClass="exit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47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Páginas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7605353" cy="1674305"/>
          </a:xfrm>
        </p:spPr>
        <p:txBody>
          <a:bodyPr/>
          <a:lstStyle/>
          <a:p>
            <a:r>
              <a:rPr lang="en-US" dirty="0"/>
              <a:t>São </a:t>
            </a:r>
            <a:r>
              <a:rPr lang="pt-BR" dirty="0"/>
              <a:t>instâncias</a:t>
            </a:r>
            <a:r>
              <a:rPr lang="en-US" dirty="0"/>
              <a:t> de </a:t>
            </a:r>
            <a:r>
              <a:rPr lang="en-US" dirty="0" err="1"/>
              <a:t>navegação</a:t>
            </a:r>
            <a:r>
              <a:rPr lang="en-US" dirty="0"/>
              <a:t>.</a:t>
            </a:r>
          </a:p>
          <a:p>
            <a:endParaRPr lang="en-US" sz="1600" dirty="0"/>
          </a:p>
          <a:p>
            <a:r>
              <a:rPr lang="pt-BR" dirty="0"/>
              <a:t>Representam as telas de aplicativos móveis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A4D62-AA1B-490C-893E-C7B5953A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83" y="3623855"/>
            <a:ext cx="10316479" cy="28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861774"/>
          </a:xfrm>
        </p:spPr>
        <p:txBody>
          <a:bodyPr/>
          <a:lstStyle/>
          <a:p>
            <a:r>
              <a:rPr lang="pt-BR" dirty="0"/>
              <a:t>Layouts são usados para orientar a disposição dos controles na interface do usuário em estruturas de visual.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1384A6-80A2-46ED-81FE-6E8EEFA0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9" y="2469716"/>
            <a:ext cx="6090997" cy="40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91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Controles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1292662"/>
          </a:xfrm>
        </p:spPr>
        <p:txBody>
          <a:bodyPr/>
          <a:lstStyle/>
          <a:p>
            <a:pPr algn="just"/>
            <a:r>
              <a:rPr lang="pt-BR" dirty="0"/>
              <a:t>Controles são objetos de interface do usuário, como </a:t>
            </a:r>
            <a:r>
              <a:rPr lang="pt-BR" dirty="0" err="1"/>
              <a:t>labels</a:t>
            </a:r>
            <a:r>
              <a:rPr lang="pt-BR" dirty="0"/>
              <a:t>, botões e </a:t>
            </a:r>
            <a:r>
              <a:rPr lang="pt-BR" dirty="0" err="1"/>
              <a:t>sliders</a:t>
            </a:r>
            <a:r>
              <a:rPr lang="pt-BR" dirty="0"/>
              <a:t> que são normalmente conhecidos como widgets em outros ambientes de programação gráficas.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25EB70-391C-41FF-804B-35DD1D08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41" y="2728159"/>
            <a:ext cx="5411341" cy="3246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06FA67-7189-49F0-A056-C02F254E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41" y="2878159"/>
            <a:ext cx="5411341" cy="32468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B58BEF1-224D-4915-B779-108E1CB4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28159"/>
            <a:ext cx="5411341" cy="324680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C4DF7F-943E-4604-AFBE-617872699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541" y="3178159"/>
            <a:ext cx="5411341" cy="3246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350D4C-767C-472C-A052-B60F55623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937" y="3328159"/>
            <a:ext cx="5411341" cy="324680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959251F-A23B-4D4A-87FB-CCE36CD1A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2541" y="3478159"/>
            <a:ext cx="5411341" cy="32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7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Células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1674305"/>
          </a:xfrm>
        </p:spPr>
        <p:txBody>
          <a:bodyPr/>
          <a:lstStyle/>
          <a:p>
            <a:r>
              <a:rPr lang="pt-BR" dirty="0"/>
              <a:t>Células podem ser adicionadas ao </a:t>
            </a:r>
            <a:r>
              <a:rPr lang="pt-BR" dirty="0" err="1"/>
              <a:t>ListViews</a:t>
            </a:r>
            <a:r>
              <a:rPr lang="pt-BR" dirty="0"/>
              <a:t> e </a:t>
            </a:r>
            <a:r>
              <a:rPr lang="pt-BR" dirty="0" err="1"/>
              <a:t>TableViews</a:t>
            </a:r>
            <a:r>
              <a:rPr lang="pt-BR" dirty="0"/>
              <a:t>.</a:t>
            </a:r>
          </a:p>
          <a:p>
            <a:endParaRPr lang="pt-BR" sz="1600" dirty="0"/>
          </a:p>
          <a:p>
            <a:r>
              <a:rPr lang="pt-BR" dirty="0"/>
              <a:t>Um célula é um elemento especializado, usado para itens em uma tabela e descreve como cada item em uma lista deve ser processado. 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DA22E7-9F04-4751-A72B-DE5B1609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3249965"/>
            <a:ext cx="5494247" cy="32965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213CE4-2A81-4460-A53D-51795FE3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69" y="3249965"/>
            <a:ext cx="5494247" cy="3296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AE8D93-2986-4E0A-A277-52F2B524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35" y="3249965"/>
            <a:ext cx="5494247" cy="329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7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Mar_2018.potx" id="{B5E39BE1-209C-4EBB-B107-C271F8F5DC0B}" vid="{EA4B1ED9-EF1C-4946-A4C9-56776EAF15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SM_White_Apr_2018</Template>
  <TotalTime>711</TotalTime>
  <Words>637</Words>
  <Application>Microsoft Office PowerPoint</Application>
  <PresentationFormat>Widescreen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Apresentação do PowerPoint</vt:lpstr>
      <vt:lpstr>Carlos Henrique Rocha Gabriel</vt:lpstr>
      <vt:lpstr>Criando layouts com Xamarin Forms</vt:lpstr>
      <vt:lpstr>Xamarin</vt:lpstr>
      <vt:lpstr>Estrutura de Layout</vt:lpstr>
      <vt:lpstr>Páginas</vt:lpstr>
      <vt:lpstr>Layouts</vt:lpstr>
      <vt:lpstr>Controles</vt:lpstr>
      <vt:lpstr>Células</vt:lpstr>
      <vt:lpstr>Replicando layout do Facebook Web Mobile</vt:lpstr>
      <vt:lpstr>Layout Facebook</vt:lpstr>
      <vt:lpstr>Demo</vt:lpstr>
      <vt:lpstr>Ferramentas</vt:lpstr>
      <vt:lpstr>Obrigado</vt:lpstr>
      <vt:lpstr>Apresentação do PowerPoint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Marcelo Mendonça Miranda</dc:creator>
  <cp:keywords/>
  <dc:description/>
  <cp:lastModifiedBy>carlos henrique rocha gabriel</cp:lastModifiedBy>
  <cp:revision>26</cp:revision>
  <dcterms:created xsi:type="dcterms:W3CDTF">2018-05-14T19:40:49Z</dcterms:created>
  <dcterms:modified xsi:type="dcterms:W3CDTF">2018-06-30T10:42:07Z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